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1386800" cy="30276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3159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6318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9493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265237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/>
    <p:restoredTop sz="94677"/>
  </p:normalViewPr>
  <p:slideViewPr>
    <p:cSldViewPr snapToGrid="0" snapToObjects="1">
      <p:cViewPr>
        <p:scale>
          <a:sx n="85" d="100"/>
          <a:sy n="85" d="100"/>
        </p:scale>
        <p:origin x="168" y="-7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62" b="1" i="0" u="none" strike="noStrike" baseline="0" dirty="0" err="1">
                <a:effectLst/>
              </a:rPr>
              <a:t>Krapivin</a:t>
            </a:r>
            <a:r>
              <a:rPr lang="en-SG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F1@5 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6.9</c:v>
                </c:pt>
                <c:pt idx="1">
                  <c:v>7.6</c:v>
                </c:pt>
                <c:pt idx="2">
                  <c:v>2.6</c:v>
                </c:pt>
                <c:pt idx="3">
                  <c:v>3.1</c:v>
                </c:pt>
                <c:pt idx="4">
                  <c:v>6.6</c:v>
                </c:pt>
                <c:pt idx="5">
                  <c:v>26.2</c:v>
                </c:pt>
                <c:pt idx="6">
                  <c:v>19.2</c:v>
                </c:pt>
                <c:pt idx="7">
                  <c:v>21.1</c:v>
                </c:pt>
                <c:pt idx="8">
                  <c:v>24.7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7E-1346-A9FC-FE6B43A5AF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F1@10 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7.3</c:v>
                </c:pt>
                <c:pt idx="1">
                  <c:v>9.3000000000000007</c:v>
                </c:pt>
                <c:pt idx="2">
                  <c:v>2.9</c:v>
                </c:pt>
                <c:pt idx="3">
                  <c:v>3.4</c:v>
                </c:pt>
                <c:pt idx="4">
                  <c:v>6.9</c:v>
                </c:pt>
                <c:pt idx="5">
                  <c:v>25.3</c:v>
                </c:pt>
                <c:pt idx="6">
                  <c:v>19.8</c:v>
                </c:pt>
                <c:pt idx="7">
                  <c:v>23.1</c:v>
                </c:pt>
                <c:pt idx="8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7E-1346-A9FC-FE6B43A5AF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F1@15 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9.4</c:v>
                </c:pt>
                <c:pt idx="1">
                  <c:v>9.9</c:v>
                </c:pt>
                <c:pt idx="2">
                  <c:v>3.6</c:v>
                </c:pt>
                <c:pt idx="3">
                  <c:v>5.0999999999999996</c:v>
                </c:pt>
                <c:pt idx="4">
                  <c:v>7.1</c:v>
                </c:pt>
                <c:pt idx="5">
                  <c:v>27.1</c:v>
                </c:pt>
                <c:pt idx="6">
                  <c:v>20.9</c:v>
                </c:pt>
                <c:pt idx="7">
                  <c:v>24.2</c:v>
                </c:pt>
                <c:pt idx="8">
                  <c:v>27.1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7E-1346-A9FC-FE6B43A5A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855279"/>
        <c:axId val="1314856959"/>
      </c:barChart>
      <c:catAx>
        <c:axId val="131485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6959"/>
        <c:crosses val="autoZero"/>
        <c:auto val="1"/>
        <c:lblAlgn val="ctr"/>
        <c:lblOffset val="100"/>
        <c:noMultiLvlLbl val="0"/>
      </c:catAx>
      <c:valAx>
        <c:axId val="1314856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3279040404040393E-2"/>
          <c:y val="0.17470620915032684"/>
          <c:w val="0.29616906565656564"/>
          <c:h val="7.40846405228758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62" b="1" i="0" u="none" strike="noStrike" baseline="0" dirty="0">
                <a:effectLst/>
              </a:rPr>
              <a:t>Schutz</a:t>
            </a:r>
            <a:r>
              <a:rPr lang="en-SG" sz="1862" b="0" i="0" u="none" strike="noStrike" baseline="0" dirty="0"/>
              <a:t> 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F1@5 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11.3</c:v>
                </c:pt>
                <c:pt idx="1">
                  <c:v>10.199999999999999</c:v>
                </c:pt>
                <c:pt idx="2">
                  <c:v>3.2</c:v>
                </c:pt>
                <c:pt idx="3">
                  <c:v>3.8</c:v>
                </c:pt>
                <c:pt idx="4">
                  <c:v>5.8</c:v>
                </c:pt>
                <c:pt idx="5">
                  <c:v>29.3</c:v>
                </c:pt>
                <c:pt idx="6">
                  <c:v>16.7</c:v>
                </c:pt>
                <c:pt idx="7">
                  <c:v>25.2</c:v>
                </c:pt>
                <c:pt idx="8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5F-E34E-B4DD-2D2D13F561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F1@10 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13.7</c:v>
                </c:pt>
                <c:pt idx="1">
                  <c:v>12.4</c:v>
                </c:pt>
                <c:pt idx="2">
                  <c:v>3.6</c:v>
                </c:pt>
                <c:pt idx="3">
                  <c:v>3.2</c:v>
                </c:pt>
                <c:pt idx="4">
                  <c:v>6.2</c:v>
                </c:pt>
                <c:pt idx="5">
                  <c:v>30.2</c:v>
                </c:pt>
                <c:pt idx="6">
                  <c:v>17.8</c:v>
                </c:pt>
                <c:pt idx="7">
                  <c:v>28.1</c:v>
                </c:pt>
                <c:pt idx="8">
                  <c:v>30.3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5F-E34E-B4DD-2D2D13F561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F1@15 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15.2</c:v>
                </c:pt>
                <c:pt idx="1">
                  <c:v>14.9</c:v>
                </c:pt>
                <c:pt idx="2">
                  <c:v>4</c:v>
                </c:pt>
                <c:pt idx="3">
                  <c:v>3.9</c:v>
                </c:pt>
                <c:pt idx="4">
                  <c:v>7.5</c:v>
                </c:pt>
                <c:pt idx="5">
                  <c:v>32.200000000000003</c:v>
                </c:pt>
                <c:pt idx="6">
                  <c:v>19.2</c:v>
                </c:pt>
                <c:pt idx="7">
                  <c:v>29.3</c:v>
                </c:pt>
                <c:pt idx="8">
                  <c:v>33.9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55F-E34E-B4DD-2D2D13F561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855279"/>
        <c:axId val="1314856959"/>
      </c:barChart>
      <c:catAx>
        <c:axId val="131485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6959"/>
        <c:crosses val="autoZero"/>
        <c:auto val="1"/>
        <c:lblAlgn val="ctr"/>
        <c:lblOffset val="100"/>
        <c:noMultiLvlLbl val="0"/>
      </c:catAx>
      <c:valAx>
        <c:axId val="1314856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54292929292922E-2"/>
          <c:y val="0.17470620915032684"/>
          <c:w val="0.29616906565656564"/>
          <c:h val="7.40846405228758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sz="1862" b="1" i="0" u="none" strike="noStrike" baseline="0">
                <a:effectLst/>
              </a:rPr>
              <a:t>SemEval</a:t>
            </a:r>
            <a:r>
              <a:rPr lang="en-SG" sz="1862" b="0" i="0" u="none" strike="noStrike" baseline="0"/>
              <a:t> 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F1@5 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9.1</c:v>
                </c:pt>
                <c:pt idx="1">
                  <c:v>11.2</c:v>
                </c:pt>
                <c:pt idx="2">
                  <c:v>3</c:v>
                </c:pt>
                <c:pt idx="3">
                  <c:v>2.6</c:v>
                </c:pt>
                <c:pt idx="4">
                  <c:v>5.4</c:v>
                </c:pt>
                <c:pt idx="5">
                  <c:v>28.7</c:v>
                </c:pt>
                <c:pt idx="6">
                  <c:v>18.7</c:v>
                </c:pt>
                <c:pt idx="7">
                  <c:v>22.5</c:v>
                </c:pt>
                <c:pt idx="8">
                  <c:v>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4E-3B42-847F-4AD95C15A1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F1@10 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12.2</c:v>
                </c:pt>
                <c:pt idx="1">
                  <c:v>14.4</c:v>
                </c:pt>
                <c:pt idx="2">
                  <c:v>3.2</c:v>
                </c:pt>
                <c:pt idx="3">
                  <c:v>2.8</c:v>
                </c:pt>
                <c:pt idx="4">
                  <c:v>5.6</c:v>
                </c:pt>
                <c:pt idx="5">
                  <c:v>29.4</c:v>
                </c:pt>
                <c:pt idx="6">
                  <c:v>19.5</c:v>
                </c:pt>
                <c:pt idx="7">
                  <c:v>26.8</c:v>
                </c:pt>
                <c:pt idx="8">
                  <c:v>29.8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4E-3B42-847F-4AD95C15A1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F1@15 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tf.idf</c:v>
                </c:pt>
                <c:pt idx="1">
                  <c:v>TextRank</c:v>
                </c:pt>
                <c:pt idx="2">
                  <c:v>RNN </c:v>
                </c:pt>
                <c:pt idx="3">
                  <c:v>GRU </c:v>
                </c:pt>
                <c:pt idx="4">
                  <c:v>CopyRNN</c:v>
                </c:pt>
                <c:pt idx="5">
                  <c:v>CopyRNN†</c:v>
                </c:pt>
                <c:pt idx="6">
                  <c:v>GCN</c:v>
                </c:pt>
                <c:pt idx="7">
                  <c:v>GAT</c:v>
                </c:pt>
                <c:pt idx="8">
                  <c:v>Glocal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13.5</c:v>
                </c:pt>
                <c:pt idx="1">
                  <c:v>15.2</c:v>
                </c:pt>
                <c:pt idx="2">
                  <c:v>3.7</c:v>
                </c:pt>
                <c:pt idx="3">
                  <c:v>3.9</c:v>
                </c:pt>
                <c:pt idx="4">
                  <c:v>6.1</c:v>
                </c:pt>
                <c:pt idx="5">
                  <c:v>31.1</c:v>
                </c:pt>
                <c:pt idx="6">
                  <c:v>21.4</c:v>
                </c:pt>
                <c:pt idx="7">
                  <c:v>25.9</c:v>
                </c:pt>
                <c:pt idx="8">
                  <c:v>33.5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4E-3B42-847F-4AD95C15A1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855279"/>
        <c:axId val="1314856959"/>
      </c:barChart>
      <c:catAx>
        <c:axId val="131485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6959"/>
        <c:crosses val="autoZero"/>
        <c:auto val="1"/>
        <c:lblAlgn val="ctr"/>
        <c:lblOffset val="100"/>
        <c:noMultiLvlLbl val="0"/>
      </c:catAx>
      <c:valAx>
        <c:axId val="1314856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8089646464646464E-2"/>
          <c:y val="0.17470620915032684"/>
          <c:w val="0.29616906565656564"/>
          <c:h val="7.40846405228758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Author-Assigned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KP Miner</c:v>
                </c:pt>
                <c:pt idx="1">
                  <c:v>Maui</c:v>
                </c:pt>
                <c:pt idx="2">
                  <c:v>TextRank</c:v>
                </c:pt>
                <c:pt idx="3">
                  <c:v>GAT</c:v>
                </c:pt>
                <c:pt idx="4">
                  <c:v>Glocal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17.100000000000001</c:v>
                </c:pt>
                <c:pt idx="1">
                  <c:v>16.2</c:v>
                </c:pt>
                <c:pt idx="2">
                  <c:v>14.5</c:v>
                </c:pt>
                <c:pt idx="3">
                  <c:v>25.5</c:v>
                </c:pt>
                <c:pt idx="4">
                  <c:v>32.200000000000003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38-1040-A96F-A730B860BE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Reader-Assigned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KP Miner</c:v>
                </c:pt>
                <c:pt idx="1">
                  <c:v>Maui</c:v>
                </c:pt>
                <c:pt idx="2">
                  <c:v>TextRank</c:v>
                </c:pt>
                <c:pt idx="3">
                  <c:v>GAT</c:v>
                </c:pt>
                <c:pt idx="4">
                  <c:v>Glocal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21.5</c:v>
                </c:pt>
                <c:pt idx="1">
                  <c:v>16.100000000000001</c:v>
                </c:pt>
                <c:pt idx="2">
                  <c:v>15.1</c:v>
                </c:pt>
                <c:pt idx="3">
                  <c:v>26</c:v>
                </c:pt>
                <c:pt idx="4">
                  <c:v>34.5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38-1040-A96F-A730B860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4855279"/>
        <c:axId val="1314856959"/>
      </c:barChart>
      <c:catAx>
        <c:axId val="1314855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6959"/>
        <c:crosses val="autoZero"/>
        <c:auto val="1"/>
        <c:lblAlgn val="ctr"/>
        <c:lblOffset val="100"/>
        <c:noMultiLvlLbl val="0"/>
      </c:catAx>
      <c:valAx>
        <c:axId val="1314856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4855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028796215757093E-2"/>
          <c:y val="9.418104965100374E-2"/>
          <c:w val="0.3804674722812465"/>
          <c:h val="0.115617569868102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1pPr>
    <a:lvl2pPr indent="2286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2pPr>
    <a:lvl3pPr indent="4572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3pPr>
    <a:lvl4pPr indent="6858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4pPr>
    <a:lvl5pPr indent="9144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5pPr>
    <a:lvl6pPr indent="11430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6pPr>
    <a:lvl7pPr indent="13716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7pPr>
    <a:lvl8pPr indent="16002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8pPr>
    <a:lvl9pPr indent="18288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DF1FF"/>
            </a:gs>
            <a:gs pos="100000">
              <a:srgbClr val="0F9E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69339" y="406494"/>
            <a:ext cx="19248121" cy="665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7449" tIns="147449" rIns="147449" bIns="14744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69339" y="7064586"/>
            <a:ext cx="19248121" cy="2321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7449" tIns="147449" rIns="147449" bIns="14744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904325" y="27587575"/>
            <a:ext cx="879101" cy="931023"/>
          </a:xfrm>
          <a:prstGeom prst="rect">
            <a:avLst/>
          </a:prstGeom>
          <a:ln w="12700">
            <a:miter lim="400000"/>
          </a:ln>
        </p:spPr>
        <p:txBody>
          <a:bodyPr wrap="none" lIns="147449" tIns="147449" rIns="147449" bIns="147449">
            <a:spAutoFit/>
          </a:bodyPr>
          <a:lstStyle>
            <a:lvl1pPr algn="r" defTabSz="2947987">
              <a:defRPr sz="4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0" marR="0" indent="4572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0" marR="0" indent="9144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0" marR="0" indent="13716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0" marR="0" indent="18288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titleStyle>
    <p:bodyStyle>
      <a:lvl1pPr marL="1104900" marR="0" indent="-110490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2526717" marR="0" indent="-105193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3920677" marR="0" indent="-972689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5607273" marR="0" indent="-118291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101050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105622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110194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114766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119338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bodyStyle>
    <p:otherStyle>
      <a:lvl1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315912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631825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949325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265237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chart" Target="../charts/chart3.xml"/><Relationship Id="rId3" Type="http://schemas.openxmlformats.org/officeDocument/2006/relationships/hyperlink" Target="mailto:animesh@comp.nus.edu.sg?subject=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3.tiff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chart" Target="../charts/chart2.xml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24" Type="http://schemas.openxmlformats.org/officeDocument/2006/relationships/chart" Target="../charts/chart1.xml"/><Relationship Id="rId5" Type="http://schemas.openxmlformats.org/officeDocument/2006/relationships/hyperlink" Target="mailto:kanmy@comp.nus.edu.sg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0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hyperlink" Target="mailto:animesh@comp.nus.edu.sg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E5002"/>
            </a:gs>
            <a:gs pos="24000">
              <a:srgbClr val="CE5002"/>
            </a:gs>
            <a:gs pos="100000">
              <a:srgbClr val="EE8512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>
            <a:off x="12700" y="0"/>
            <a:ext cx="21374100" cy="33520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 dirty="0"/>
          </a:p>
        </p:txBody>
      </p:sp>
      <p:sp>
        <p:nvSpPr>
          <p:cNvPr id="21" name="Rounded Rectangle"/>
          <p:cNvSpPr/>
          <p:nvPr/>
        </p:nvSpPr>
        <p:spPr>
          <a:xfrm>
            <a:off x="357187" y="5302118"/>
            <a:ext cx="20685126" cy="24837017"/>
          </a:xfrm>
          <a:prstGeom prst="roundRect">
            <a:avLst>
              <a:gd name="adj" fmla="val 2019"/>
            </a:avLst>
          </a:prstGeom>
          <a:gradFill>
            <a:gsLst>
              <a:gs pos="0">
                <a:srgbClr val="FF953E"/>
              </a:gs>
              <a:gs pos="100000">
                <a:schemeClr val="accent6">
                  <a:lumOff val="18921"/>
                </a:schemeClr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Animesh Prasad and Min-Yen Kan…"/>
          <p:cNvSpPr txBox="1"/>
          <p:nvPr/>
        </p:nvSpPr>
        <p:spPr>
          <a:xfrm>
            <a:off x="-41276" y="3174145"/>
            <a:ext cx="21439190" cy="1744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9317" tIns="249317" rIns="249317" bIns="249317">
            <a:spAutoFit/>
          </a:bodyPr>
          <a:lstStyle/>
          <a:p>
            <a:pPr algn="ctr" defTabSz="631825">
              <a:spcBef>
                <a:spcPts val="900"/>
              </a:spcBef>
              <a:defRPr sz="3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Animesh</a:t>
            </a:r>
            <a:r>
              <a:rPr dirty="0"/>
              <a:t> Prasad</a:t>
            </a:r>
            <a:r>
              <a:rPr lang="en-US" dirty="0"/>
              <a:t> and</a:t>
            </a:r>
            <a:r>
              <a:rPr dirty="0"/>
              <a:t> Min-Yen </a:t>
            </a:r>
            <a:r>
              <a:rPr dirty="0" err="1"/>
              <a:t>Kan</a:t>
            </a:r>
            <a:endParaRPr dirty="0"/>
          </a:p>
          <a:p>
            <a:pPr algn="ctr" defTabSz="631825">
              <a:spcBef>
                <a:spcPts val="800"/>
              </a:spcBef>
              <a:def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School of Computing, National University of Singapore</a:t>
            </a:r>
          </a:p>
        </p:txBody>
      </p:sp>
      <p:sp>
        <p:nvSpPr>
          <p:cNvPr id="23" name="Rectangle"/>
          <p:cNvSpPr/>
          <p:nvPr/>
        </p:nvSpPr>
        <p:spPr>
          <a:xfrm>
            <a:off x="0" y="0"/>
            <a:ext cx="21386800" cy="30279975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24" name="Group"/>
          <p:cNvSpPr/>
          <p:nvPr/>
        </p:nvSpPr>
        <p:spPr>
          <a:xfrm>
            <a:off x="3631020" y="523787"/>
            <a:ext cx="13576326" cy="18699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 defTabSz="631825"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lang="en-SG" sz="4600" b="1" dirty="0">
                <a:sym typeface="Arial"/>
              </a:rPr>
              <a:t>Glocal: Incorporating Global Information in Local Convolution for Keyphrase Extraction</a:t>
            </a:r>
            <a:endParaRPr lang="en-US" dirty="0"/>
          </a:p>
        </p:txBody>
      </p:sp>
      <p:grpSp>
        <p:nvGrpSpPr>
          <p:cNvPr id="27" name="Group"/>
          <p:cNvGrpSpPr/>
          <p:nvPr/>
        </p:nvGrpSpPr>
        <p:grpSpPr>
          <a:xfrm>
            <a:off x="620712" y="5679370"/>
            <a:ext cx="9666288" cy="638176"/>
            <a:chOff x="0" y="0"/>
            <a:chExt cx="9666287" cy="638175"/>
          </a:xfrm>
        </p:grpSpPr>
        <p:sp>
          <p:nvSpPr>
            <p:cNvPr id="25" name="Rectangle"/>
            <p:cNvSpPr/>
            <p:nvPr/>
          </p:nvSpPr>
          <p:spPr>
            <a:xfrm>
              <a:off x="0" y="0"/>
              <a:ext cx="9666288" cy="63817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Introduction"/>
            <p:cNvSpPr txBox="1"/>
            <p:nvPr/>
          </p:nvSpPr>
          <p:spPr>
            <a:xfrm>
              <a:off x="0" y="0"/>
              <a:ext cx="9666288" cy="545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 Introduction</a:t>
              </a:r>
            </a:p>
          </p:txBody>
        </p:sp>
      </p:grpSp>
      <p:sp>
        <p:nvSpPr>
          <p:cNvPr id="28" name="Tasks:…"/>
          <p:cNvSpPr/>
          <p:nvPr/>
        </p:nvSpPr>
        <p:spPr>
          <a:xfrm>
            <a:off x="579437" y="6585118"/>
            <a:ext cx="9685338" cy="7161997"/>
          </a:xfrm>
          <a:prstGeom prst="roundRect">
            <a:avLst>
              <a:gd name="adj" fmla="val 6077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300" b="1" dirty="0">
                <a:latin typeface="+mn-ea"/>
                <a:ea typeface="+mn-ea"/>
                <a:sym typeface="Helvetica"/>
              </a:rPr>
              <a:t> Motivation</a:t>
            </a:r>
            <a:r>
              <a:rPr lang="en-US" altLang="zh-SG" sz="2300" dirty="0">
                <a:latin typeface="+mn-ea"/>
                <a:ea typeface="+mn-ea"/>
                <a:sym typeface="Helvetica"/>
              </a:rPr>
              <a:t>: 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latin typeface="+mn-ea"/>
                <a:ea typeface="+mn-ea"/>
              </a:rPr>
              <a:t>Sequential labeling models fail to scale well for large documents. 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ea"/>
              <a:ea typeface="+mn-ea"/>
            </a:endParaRPr>
          </a:p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1" dirty="0">
                <a:latin typeface="+mn-ea"/>
                <a:ea typeface="+mn-ea"/>
              </a:rPr>
              <a:t> Current State of the Art</a:t>
            </a:r>
            <a:r>
              <a:rPr dirty="0">
                <a:latin typeface="+mn-ea"/>
                <a:ea typeface="+mn-ea"/>
              </a:rPr>
              <a:t>: </a:t>
            </a:r>
          </a:p>
          <a:p>
            <a:pPr marL="633413" lvl="8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>
                <a:latin typeface="+mn-ea"/>
                <a:ea typeface="+mn-ea"/>
              </a:rPr>
              <a:t>Feature-rich candidate selection and ranking techniques or sequence labeling over a subset of the document (e.g., Abstract) </a:t>
            </a:r>
            <a:endParaRPr lang="en-US" dirty="0">
              <a:latin typeface="+mn-ea"/>
              <a:ea typeface="+mn-ea"/>
            </a:endParaRP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+mn-ea"/>
              <a:ea typeface="+mn-e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>
                <a:latin typeface="+mn-ea"/>
                <a:ea typeface="+mn-ea"/>
              </a:rPr>
              <a:t> Key Observations:</a:t>
            </a:r>
            <a:endParaRPr lang="en-SG" dirty="0"/>
          </a:p>
          <a:p>
            <a:pPr lvl="1"/>
            <a:r>
              <a:rPr lang="en-SG" sz="2400" dirty="0"/>
              <a:t>   </a:t>
            </a:r>
            <a:r>
              <a:rPr lang="en-SG" sz="2800" dirty="0">
                <a:latin typeface="+mn-ea"/>
                <a:ea typeface="+mn-ea"/>
              </a:rPr>
              <a:t> </a:t>
            </a:r>
            <a:r>
              <a:rPr lang="en-SG" sz="2400" dirty="0">
                <a:latin typeface="+mn-ea"/>
                <a:ea typeface="+mn-ea"/>
              </a:rPr>
              <a:t>       structure of the graph formed by the text concurrence is     	     	    not exploited. </a:t>
            </a:r>
          </a:p>
          <a:p>
            <a:r>
              <a:rPr lang="en-SG" sz="2400" dirty="0">
                <a:latin typeface="+mn-ea"/>
                <a:ea typeface="+mn-ea"/>
              </a:rPr>
              <a:t>              random walk scores are used as-is, without incorporation </a:t>
            </a:r>
          </a:p>
          <a:p>
            <a:r>
              <a:rPr lang="en-SG" sz="2400" dirty="0">
                <a:latin typeface="+mn-ea"/>
                <a:ea typeface="+mn-ea"/>
              </a:rPr>
              <a:t>	    of semantic features or fine-tuning via supervision.</a:t>
            </a:r>
          </a:p>
          <a:p>
            <a:pPr lvl="1"/>
            <a:endParaRPr lang="en-SG" dirty="0">
              <a:latin typeface="+mn-ea"/>
              <a:ea typeface="+mn-ea"/>
            </a:endParaRPr>
          </a:p>
          <a:p>
            <a:pPr marL="639762" lvl="1" indent="-322262" defTabSz="631825">
              <a:buSzPct val="100000"/>
              <a:buFontTx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>
                <a:latin typeface="+mn-ea"/>
                <a:ea typeface="+mn-ea"/>
              </a:rPr>
              <a:t>Proposed </a:t>
            </a:r>
            <a:r>
              <a:rPr lang="en-SG" dirty="0"/>
              <a:t>Glocal (global–local </a:t>
            </a:r>
            <a:r>
              <a:rPr lang="en-SG" i="1" dirty="0"/>
              <a:t>portmanteau</a:t>
            </a:r>
            <a:r>
              <a:rPr lang="en-SG" dirty="0"/>
              <a:t>) </a:t>
            </a:r>
            <a:endParaRPr lang="en-SG" dirty="0">
              <a:latin typeface="+mn-ea"/>
              <a:ea typeface="+mn-ea"/>
            </a:endParaRPr>
          </a:p>
          <a:p>
            <a:r>
              <a:rPr lang="en-SG" dirty="0">
                <a:latin typeface="+mn-ea"/>
                <a:ea typeface="+mn-ea"/>
              </a:rPr>
              <a:t>	    </a:t>
            </a:r>
            <a:r>
              <a:rPr lang="en-SG" sz="2400" dirty="0">
                <a:latin typeface="+mn-ea"/>
                <a:ea typeface="+mn-ea"/>
              </a:rPr>
              <a:t>Incorporate random walks as importance (Global)</a:t>
            </a:r>
          </a:p>
          <a:p>
            <a:r>
              <a:rPr lang="en-SG" sz="2400" dirty="0">
                <a:latin typeface="+mn-ea"/>
                <a:ea typeface="+mn-ea"/>
              </a:rPr>
              <a:t>	   Learn from node specific features (Local: Self)</a:t>
            </a:r>
          </a:p>
          <a:p>
            <a:r>
              <a:rPr lang="en-SG" sz="2400" dirty="0">
                <a:latin typeface="+mn-ea"/>
                <a:ea typeface="+mn-ea"/>
              </a:rPr>
              <a:t>	   Use neighborhood to enhance node-specific features  	  	   (Local: Neighborhood) </a:t>
            </a:r>
          </a:p>
          <a:p>
            <a:br>
              <a:rPr lang="en-SG" dirty="0"/>
            </a:br>
            <a:endParaRPr lang="en-SG" dirty="0"/>
          </a:p>
          <a:p>
            <a:r>
              <a:rPr lang="en-SG" dirty="0"/>
              <a:t>	</a:t>
            </a:r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grpSp>
        <p:nvGrpSpPr>
          <p:cNvPr id="31" name="Group"/>
          <p:cNvGrpSpPr/>
          <p:nvPr/>
        </p:nvGrpSpPr>
        <p:grpSpPr>
          <a:xfrm>
            <a:off x="623886" y="13924071"/>
            <a:ext cx="9666289" cy="636589"/>
            <a:chOff x="0" y="0"/>
            <a:chExt cx="9666288" cy="636588"/>
          </a:xfrm>
        </p:grpSpPr>
        <p:sp>
          <p:nvSpPr>
            <p:cNvPr id="29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Proposed Technique"/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 </a:t>
              </a:r>
              <a:r>
                <a:rPr lang="en-US" dirty="0"/>
                <a:t>Method</a:t>
              </a:r>
              <a:endParaRPr dirty="0"/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11166519" y="19199854"/>
            <a:ext cx="9666290" cy="636589"/>
            <a:chOff x="0" y="0"/>
            <a:chExt cx="9666288" cy="636588"/>
          </a:xfrm>
        </p:grpSpPr>
        <p:sp>
          <p:nvSpPr>
            <p:cNvPr id="35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Discussions"/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Discussion</a:t>
              </a:r>
            </a:p>
          </p:txBody>
        </p:sp>
      </p:grpSp>
      <p:sp>
        <p:nvSpPr>
          <p:cNvPr id="38" name="Rectangle"/>
          <p:cNvSpPr/>
          <p:nvPr/>
        </p:nvSpPr>
        <p:spPr>
          <a:xfrm>
            <a:off x="12700" y="3076575"/>
            <a:ext cx="21367750" cy="265113"/>
          </a:xfrm>
          <a:prstGeom prst="rect">
            <a:avLst/>
          </a:prstGeom>
          <a:gradFill>
            <a:gsLst>
              <a:gs pos="0">
                <a:srgbClr val="C00000"/>
              </a:gs>
              <a:gs pos="51000">
                <a:srgbClr val="FFC000"/>
              </a:gs>
              <a:gs pos="100000">
                <a:srgbClr val="C00000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9" name="animesh@comp.nus.edu.sg"/>
          <p:cNvSpPr txBox="1"/>
          <p:nvPr/>
        </p:nvSpPr>
        <p:spPr>
          <a:xfrm>
            <a:off x="7273033" y="4706179"/>
            <a:ext cx="6092105" cy="49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318" tIns="32318" rIns="32318" bIns="32318">
            <a:spAutoFit/>
          </a:bodyPr>
          <a:lstStyle>
            <a:lvl1pPr algn="r" defTabSz="631825">
              <a:defRPr sz="2800" b="1"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lang="en-US" altLang="zh-SG" b="0" u="none" dirty="0">
                <a:solidFill>
                  <a:srgbClr val="FFFFFF"/>
                </a:solidFill>
                <a:uFillTx/>
                <a:hlinkClick r:id="rId4"/>
              </a:rPr>
              <a:t>{animesh</a:t>
            </a:r>
            <a:r>
              <a:rPr lang="en-US" altLang="zh-SG" b="0" u="none" dirty="0">
                <a:solidFill>
                  <a:srgbClr val="FFFFFF"/>
                </a:solidFill>
                <a:uFillTx/>
              </a:rPr>
              <a:t>, </a:t>
            </a:r>
            <a:r>
              <a:rPr lang="en-US" altLang="zh-SG" b="0" u="none" dirty="0">
                <a:hlinkClick r:id="rId5"/>
              </a:rPr>
              <a:t>kanmy</a:t>
            </a:r>
            <a:r>
              <a:rPr lang="en-US" altLang="zh-SG" b="0" u="none" dirty="0"/>
              <a:t>}@</a:t>
            </a:r>
            <a:r>
              <a:rPr lang="en-US" altLang="zh-SG" b="0" u="none" dirty="0" err="1"/>
              <a:t>comp.nus.edu.sg</a:t>
            </a:r>
            <a:endParaRPr b="0" u="sng" dirty="0">
              <a:solidFill>
                <a:srgbClr val="CCCCFF"/>
              </a:solidFill>
              <a:uFill>
                <a:solidFill>
                  <a:srgbClr val="CCCCFF"/>
                </a:solidFill>
              </a:uFill>
              <a:hlinkClick r:id="rId3"/>
            </a:endParaRPr>
          </a:p>
        </p:txBody>
      </p:sp>
      <p:pic>
        <p:nvPicPr>
          <p:cNvPr id="40" name="NUS_logo_h.jpg" descr="NUS_logo_h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1" y="489775"/>
            <a:ext cx="3416779" cy="211889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ounded Rectangle"/>
          <p:cNvSpPr/>
          <p:nvPr/>
        </p:nvSpPr>
        <p:spPr>
          <a:xfrm>
            <a:off x="11107027" y="20115746"/>
            <a:ext cx="9685338" cy="6931252"/>
          </a:xfrm>
          <a:prstGeom prst="roundRect">
            <a:avLst>
              <a:gd name="adj" fmla="val 2638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631825">
              <a:defRPr sz="1300"/>
            </a:pPr>
            <a:endParaRPr dirty="0"/>
          </a:p>
        </p:txBody>
      </p:sp>
      <p:sp>
        <p:nvSpPr>
          <p:cNvPr id="43" name="Rounded Rectangle"/>
          <p:cNvSpPr/>
          <p:nvPr/>
        </p:nvSpPr>
        <p:spPr>
          <a:xfrm>
            <a:off x="657944" y="14779402"/>
            <a:ext cx="9606831" cy="14956078"/>
          </a:xfrm>
          <a:prstGeom prst="roundRect">
            <a:avLst>
              <a:gd name="adj" fmla="val 3181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631825">
              <a:defRPr sz="1300"/>
            </a:pPr>
            <a:endParaRPr dirty="0"/>
          </a:p>
        </p:txBody>
      </p:sp>
      <p:sp>
        <p:nvSpPr>
          <p:cNvPr id="44" name="Features…"/>
          <p:cNvSpPr txBox="1"/>
          <p:nvPr/>
        </p:nvSpPr>
        <p:spPr>
          <a:xfrm>
            <a:off x="703837" y="14823412"/>
            <a:ext cx="9500038" cy="1508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2318" tIns="32318" rIns="32318" bIns="32318">
            <a:spAutoFit/>
          </a:bodyPr>
          <a:lstStyle/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Graph Convolutional Network</a:t>
            </a: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sz="2300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300" dirty="0">
                <a:sym typeface="Helvetica"/>
              </a:rPr>
              <a:t>Graph Attention Network</a:t>
            </a:r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317500" lvl="1" indent="0" defTabSz="631825">
              <a:buSzPct val="100000"/>
              <a:defRPr sz="2300" b="1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/>
              <a:t>Glocal Convolution</a:t>
            </a: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633413" lvl="5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3413" lvl="5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3413" lvl="5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i="1" dirty="0" err="1"/>
              <a:t>TextRank</a:t>
            </a:r>
            <a:r>
              <a:rPr lang="en-US" altLang="zh-SG" i="1" dirty="0"/>
              <a:t> based importance cannot be learned locally. </a:t>
            </a:r>
          </a:p>
          <a:p>
            <a:pPr marL="633413" lvl="2" indent="0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sz="2300" b="1" dirty="0">
                <a:latin typeface="+mn-ea"/>
                <a:cs typeface="Arial"/>
                <a:sym typeface="Arial"/>
              </a:rPr>
              <a:t>Steps:</a:t>
            </a:r>
            <a:endParaRPr lang="en-SG" dirty="0"/>
          </a:p>
          <a:p>
            <a:pPr lvl="1"/>
            <a:r>
              <a:rPr lang="en-SG" sz="2400" dirty="0"/>
              <a:t>   </a:t>
            </a:r>
            <a:r>
              <a:rPr lang="en-SG" sz="2800" dirty="0">
                <a:latin typeface="+mn-ea"/>
              </a:rPr>
              <a:t> </a:t>
            </a:r>
            <a:r>
              <a:rPr lang="en-SG" sz="2400" dirty="0">
                <a:latin typeface="+mn-ea"/>
              </a:rPr>
              <a:t> 1) Construct text graph per document where each node is a 	   	  token and edges are co-occurrences in neighborhood.</a:t>
            </a:r>
          </a:p>
          <a:p>
            <a:pPr lvl="1"/>
            <a:r>
              <a:rPr lang="en-SG" sz="2400" dirty="0">
                <a:latin typeface="+mn-ea"/>
              </a:rPr>
              <a:t>     2) Train the Glocal model on graph with binary classification 	  	  target (</a:t>
            </a:r>
            <a:r>
              <a:rPr lang="en-SG" sz="2400" i="1" dirty="0">
                <a:latin typeface="Cambria" panose="02040503050406030204" pitchFamily="18" charset="0"/>
                <a:ea typeface="Cambria Math" panose="02040503050406030204" pitchFamily="18" charset="0"/>
              </a:rPr>
              <a:t>keyphrase</a:t>
            </a:r>
            <a:r>
              <a:rPr lang="en-SG" sz="2400" dirty="0">
                <a:latin typeface="+mn-ea"/>
              </a:rPr>
              <a:t>,</a:t>
            </a:r>
            <a:r>
              <a:rPr lang="en-SG" sz="2400" dirty="0">
                <a:latin typeface="+mn-lt"/>
              </a:rPr>
              <a:t> </a:t>
            </a:r>
            <a:r>
              <a:rPr lang="en-SG" dirty="0">
                <a:latin typeface="+mn-lt"/>
              </a:rPr>
              <a:t>¬</a:t>
            </a:r>
            <a:r>
              <a:rPr lang="en-SG" sz="2400" i="1" dirty="0">
                <a:latin typeface="Cambria" panose="02040503050406030204" pitchFamily="18" charset="0"/>
                <a:ea typeface="Cambria Math" panose="02040503050406030204" pitchFamily="18" charset="0"/>
              </a:rPr>
              <a:t>keyphrase</a:t>
            </a:r>
            <a:r>
              <a:rPr lang="en-SG" sz="2400" dirty="0">
                <a:latin typeface="+mn-ea"/>
              </a:rPr>
              <a:t>).</a:t>
            </a:r>
          </a:p>
          <a:p>
            <a:r>
              <a:rPr lang="en-SG" sz="2400" dirty="0">
                <a:latin typeface="+mn-ea"/>
              </a:rPr>
              <a:t>         3) During testing, use the output probability to re-rank and 	 	  generate multi-token keyphrases as:</a:t>
            </a:r>
            <a:endParaRPr lang="en-US" altLang="zh-SG" dirty="0"/>
          </a:p>
          <a:p>
            <a:pPr marL="633413" lvl="2" indent="0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3413" lvl="2" indent="0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</p:txBody>
      </p:sp>
      <p:sp>
        <p:nvSpPr>
          <p:cNvPr id="46" name="Feature based CRF model performs close to reported best performance on precision, with a difference of 0.04…"/>
          <p:cNvSpPr txBox="1"/>
          <p:nvPr/>
        </p:nvSpPr>
        <p:spPr>
          <a:xfrm>
            <a:off x="11223344" y="20249247"/>
            <a:ext cx="9471752" cy="671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2318" tIns="32318" rIns="32318" bIns="32318">
            <a:spAutoFit/>
          </a:bodyPr>
          <a:lstStyle/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sz="2300" b="1" dirty="0">
                <a:latin typeface="+mn-ea"/>
                <a:cs typeface="Arial"/>
                <a:sym typeface="Arial"/>
              </a:rPr>
              <a:t> Feature versus Scaling:</a:t>
            </a:r>
            <a:endParaRPr lang="en-SG" dirty="0"/>
          </a:p>
          <a:p>
            <a:pPr lvl="1"/>
            <a:r>
              <a:rPr lang="en-SG" sz="2400" dirty="0"/>
              <a:t>   </a:t>
            </a:r>
            <a:r>
              <a:rPr lang="en-SG" sz="2800" dirty="0">
                <a:latin typeface="+mn-ea"/>
              </a:rPr>
              <a:t> </a:t>
            </a:r>
            <a:r>
              <a:rPr lang="en-SG" sz="2400" dirty="0">
                <a:latin typeface="+mn-ea"/>
              </a:rPr>
              <a:t>   5% gain on average by incorporating as scaling as compared 	to up to 2% gain as features.</a:t>
            </a:r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SG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sz="2300" b="1" dirty="0">
                <a:latin typeface="+mn-ea"/>
                <a:cs typeface="Arial"/>
                <a:sym typeface="Arial"/>
              </a:rPr>
              <a:t> Graph Node Embeddings:</a:t>
            </a:r>
            <a:endParaRPr lang="en-SG" dirty="0"/>
          </a:p>
          <a:p>
            <a:pPr lvl="1"/>
            <a:r>
              <a:rPr lang="en-SG" sz="2400" dirty="0"/>
              <a:t>   </a:t>
            </a:r>
            <a:r>
              <a:rPr lang="en-SG" sz="2800" dirty="0">
                <a:latin typeface="+mn-ea"/>
              </a:rPr>
              <a:t> </a:t>
            </a:r>
            <a:r>
              <a:rPr lang="en-SG" sz="2400" dirty="0">
                <a:latin typeface="+mn-ea"/>
              </a:rPr>
              <a:t> 	</a:t>
            </a:r>
            <a:r>
              <a:rPr lang="en-SG" sz="2400" dirty="0" err="1">
                <a:latin typeface="+mn-ea"/>
              </a:rPr>
              <a:t>TextRank</a:t>
            </a:r>
            <a:r>
              <a:rPr lang="en-SG" sz="2400" dirty="0">
                <a:latin typeface="+mn-ea"/>
              </a:rPr>
              <a:t>-scaled averaged node </a:t>
            </a:r>
            <a:r>
              <a:rPr lang="en-SG" sz="2400" dirty="0" err="1">
                <a:latin typeface="+mn-ea"/>
              </a:rPr>
              <a:t>neighborhood</a:t>
            </a:r>
            <a:r>
              <a:rPr lang="en-SG" sz="2400" dirty="0">
                <a:latin typeface="+mn-ea"/>
              </a:rPr>
              <a:t> embedding:</a:t>
            </a:r>
          </a:p>
          <a:p>
            <a:pPr lvl="1"/>
            <a:endParaRPr lang="en-SG" dirty="0">
              <a:latin typeface="+mn-lt"/>
              <a:ea typeface="+mn-ea"/>
              <a:cs typeface="+mn-cs"/>
              <a:sym typeface="Helvetica"/>
            </a:endParaRPr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SG" dirty="0">
              <a:latin typeface="+mn-lt"/>
              <a:ea typeface="+mn-ea"/>
              <a:cs typeface="+mn-cs"/>
              <a:sym typeface="Helvetica"/>
            </a:endParaRPr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SG" dirty="0">
              <a:latin typeface="+mn-lt"/>
              <a:ea typeface="+mn-ea"/>
              <a:cs typeface="+mn-cs"/>
              <a:sym typeface="Helvetica"/>
            </a:endParaRPr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SG"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sz="2300" b="1" dirty="0">
                <a:latin typeface="+mn-ea"/>
                <a:cs typeface="Arial"/>
                <a:sym typeface="Arial"/>
              </a:rPr>
              <a:t> Longer, more Meaningful Keyphrases:</a:t>
            </a:r>
            <a:endParaRPr lang="en-SG" dirty="0"/>
          </a:p>
          <a:p>
            <a:pPr lvl="1"/>
            <a:r>
              <a:rPr lang="en-SG" sz="2400" dirty="0"/>
              <a:t>   </a:t>
            </a:r>
            <a:r>
              <a:rPr lang="en-SG" sz="2800" dirty="0">
                <a:latin typeface="+mn-ea"/>
              </a:rPr>
              <a:t> </a:t>
            </a:r>
            <a:r>
              <a:rPr lang="en-SG" sz="2400" dirty="0">
                <a:latin typeface="+mn-ea"/>
              </a:rPr>
              <a:t>   Up to 4% higher ratio of keyphrases of length 3+ and 3%     	higher keyphrases of length 2.</a:t>
            </a:r>
            <a:endParaRPr lang="en-SG" dirty="0">
              <a:latin typeface="+mn-lt"/>
              <a:ea typeface="+mn-ea"/>
              <a:cs typeface="+mn-cs"/>
              <a:sym typeface="Helvetica"/>
            </a:endParaRPr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sz="2300" b="1" dirty="0">
                <a:latin typeface="+mn-ea"/>
                <a:cs typeface="Arial"/>
                <a:sym typeface="Arial"/>
              </a:rPr>
              <a:t> Future Directions:</a:t>
            </a:r>
            <a:endParaRPr lang="en-SG" dirty="0"/>
          </a:p>
          <a:p>
            <a:pPr lvl="1"/>
            <a:r>
              <a:rPr lang="en-SG" sz="2400" dirty="0"/>
              <a:t>   </a:t>
            </a:r>
            <a:r>
              <a:rPr lang="en-SG" sz="2800" dirty="0">
                <a:latin typeface="+mn-ea"/>
              </a:rPr>
              <a:t> </a:t>
            </a:r>
            <a:r>
              <a:rPr lang="en-SG" sz="2400" dirty="0">
                <a:latin typeface="+mn-ea"/>
              </a:rPr>
              <a:t>1) Generalisation of Glocal for text classification, and its use in 	</a:t>
            </a:r>
            <a:br>
              <a:rPr lang="en-SG" sz="2400" dirty="0">
                <a:latin typeface="+mn-ea"/>
              </a:rPr>
            </a:br>
            <a:r>
              <a:rPr lang="en-SG" sz="2400" dirty="0">
                <a:latin typeface="+mn-ea"/>
              </a:rPr>
              <a:t>	 other extraction/ranking tasks such as summarization.</a:t>
            </a:r>
          </a:p>
          <a:p>
            <a:pPr lvl="1"/>
            <a:r>
              <a:rPr lang="en-SG" sz="2400" dirty="0">
                <a:latin typeface="+mn-ea"/>
              </a:rPr>
              <a:t>    2) End-to-end graph-based ranking models</a:t>
            </a:r>
          </a:p>
        </p:txBody>
      </p:sp>
      <p:grpSp>
        <p:nvGrpSpPr>
          <p:cNvPr id="63" name="Group"/>
          <p:cNvGrpSpPr/>
          <p:nvPr/>
        </p:nvGrpSpPr>
        <p:grpSpPr>
          <a:xfrm>
            <a:off x="11126076" y="5663370"/>
            <a:ext cx="9666289" cy="636589"/>
            <a:chOff x="0" y="0"/>
            <a:chExt cx="9666288" cy="636588"/>
          </a:xfrm>
        </p:grpSpPr>
        <p:sp>
          <p:nvSpPr>
            <p:cNvPr id="61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Experiments"/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Experiments</a:t>
              </a:r>
              <a:r>
                <a:rPr lang="en-US" altLang="zh-SG" dirty="0"/>
                <a:t> &amp; Results</a:t>
              </a:r>
              <a:endParaRPr dirty="0"/>
            </a:p>
          </p:txBody>
        </p:sp>
      </p:grpSp>
      <p:sp>
        <p:nvSpPr>
          <p:cNvPr id="76" name="Rounded Rectangle"/>
          <p:cNvSpPr/>
          <p:nvPr/>
        </p:nvSpPr>
        <p:spPr>
          <a:xfrm>
            <a:off x="11156995" y="6619756"/>
            <a:ext cx="9685339" cy="12349821"/>
          </a:xfrm>
          <a:prstGeom prst="roundRect">
            <a:avLst>
              <a:gd name="adj" fmla="val 2060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300" b="1" dirty="0">
                <a:latin typeface="+mn-ea"/>
                <a:sym typeface="Helvetica"/>
              </a:rPr>
              <a:t> Results</a:t>
            </a:r>
            <a:r>
              <a:rPr lang="en-US" altLang="zh-SG" sz="2300" dirty="0">
                <a:latin typeface="+mn-ea"/>
                <a:sym typeface="Helvetica"/>
              </a:rPr>
              <a:t>: </a:t>
            </a:r>
            <a:r>
              <a:rPr lang="en-US" sz="2300" dirty="0">
                <a:latin typeface="+mn-ea"/>
                <a:sym typeface="Helvetica"/>
              </a:rPr>
              <a:t>Performance on 3 full-text datasets (</a:t>
            </a:r>
            <a:r>
              <a:rPr lang="en-SG" sz="2300" baseline="30000" dirty="0">
                <a:sym typeface="Helvetica"/>
              </a:rPr>
              <a:t>†</a:t>
            </a:r>
            <a:r>
              <a:rPr lang="en-SG" sz="2300" dirty="0">
                <a:sym typeface="Helvetica"/>
              </a:rPr>
              <a:t>abstract only</a:t>
            </a:r>
            <a:r>
              <a:rPr lang="en-US" sz="2300" dirty="0">
                <a:latin typeface="+mn-ea"/>
                <a:sym typeface="Helvetica"/>
              </a:rPr>
              <a:t>)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16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300" dirty="0">
                <a:latin typeface="+mn-ea"/>
                <a:sym typeface="Helvetica"/>
              </a:rPr>
              <a:t>Performance Breakdown on the </a:t>
            </a:r>
            <a:r>
              <a:rPr lang="en-US" sz="2300" dirty="0" err="1">
                <a:latin typeface="+mn-ea"/>
                <a:sym typeface="Helvetica"/>
              </a:rPr>
              <a:t>SemEval</a:t>
            </a:r>
            <a:r>
              <a:rPr lang="en-US" sz="2300" dirty="0">
                <a:latin typeface="+mn-ea"/>
                <a:sym typeface="Helvetica"/>
              </a:rPr>
              <a:t> Dataset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1BF8248-4B91-F14B-9C67-FB6C019103CC}"/>
              </a:ext>
            </a:extLst>
          </p:cNvPr>
          <p:cNvSpPr txBox="1"/>
          <p:nvPr/>
        </p:nvSpPr>
        <p:spPr>
          <a:xfrm>
            <a:off x="11107027" y="27228098"/>
            <a:ext cx="9683422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SG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rPr>
              <a:t>References</a:t>
            </a:r>
            <a:r>
              <a:rPr kumimoji="0" lang="en-US" altLang="zh-SG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rPr>
              <a:t>:</a:t>
            </a:r>
          </a:p>
          <a:p>
            <a:r>
              <a:rPr lang="en-US" altLang="zh-SG" sz="1500" dirty="0"/>
              <a:t>[1]: </a:t>
            </a:r>
            <a:r>
              <a:rPr lang="en-SG" dirty="0"/>
              <a:t>Rada </a:t>
            </a:r>
            <a:r>
              <a:rPr lang="en-SG" dirty="0" err="1"/>
              <a:t>Mihalcea</a:t>
            </a:r>
            <a:r>
              <a:rPr lang="en-SG" dirty="0"/>
              <a:t> and Paul </a:t>
            </a:r>
            <a:r>
              <a:rPr lang="en-SG" dirty="0" err="1"/>
              <a:t>Tarau</a:t>
            </a:r>
            <a:r>
              <a:rPr lang="en-SG" dirty="0"/>
              <a:t>. TextRank: Bringing order into text. In </a:t>
            </a:r>
            <a:r>
              <a:rPr lang="en-SG" i="1" dirty="0"/>
              <a:t>Proceedings of Empirical Methods in Natural Language Processing</a:t>
            </a:r>
            <a:r>
              <a:rPr lang="en-SG" dirty="0"/>
              <a:t>. Association for Computational Linguistics, 2004. </a:t>
            </a:r>
            <a:endParaRPr lang="en-SG" sz="1600" dirty="0"/>
          </a:p>
          <a:p>
            <a:r>
              <a:rPr lang="en-US" altLang="zh-SG" sz="1600" dirty="0"/>
              <a:t>[2]:</a:t>
            </a:r>
            <a:r>
              <a:rPr lang="en-SG" dirty="0"/>
              <a:t>Rui Meng, </a:t>
            </a:r>
            <a:r>
              <a:rPr lang="en-SG" dirty="0" err="1"/>
              <a:t>Sanqiang</a:t>
            </a:r>
            <a:r>
              <a:rPr lang="en-SG" dirty="0"/>
              <a:t> Zhao, </a:t>
            </a:r>
            <a:r>
              <a:rPr lang="en-SG" dirty="0" err="1"/>
              <a:t>Shuguang</a:t>
            </a:r>
            <a:r>
              <a:rPr lang="en-SG" dirty="0"/>
              <a:t> Han, Daqing He, Peter </a:t>
            </a:r>
            <a:r>
              <a:rPr lang="en-SG" dirty="0" err="1"/>
              <a:t>Brusilovsky</a:t>
            </a:r>
            <a:r>
              <a:rPr lang="en-SG" dirty="0"/>
              <a:t>, and Yu Chi. Deep keyphrase generation. In </a:t>
            </a:r>
            <a:r>
              <a:rPr lang="en-SG" i="1" dirty="0"/>
              <a:t>Proceedings of the 55th Annual Meeting of the Association for Computational Linguistics (Volume 1: Long Papers)</a:t>
            </a:r>
            <a:r>
              <a:rPr lang="en-SG" dirty="0"/>
              <a:t>, pages 582–592. Association for Computational Linguistics, 2017. </a:t>
            </a:r>
            <a:endParaRPr lang="en-SG" sz="1600" dirty="0"/>
          </a:p>
          <a:p>
            <a:r>
              <a:rPr kumimoji="0" lang="en-US" altLang="zh-SG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rPr>
              <a:t>[3]: </a:t>
            </a:r>
            <a:r>
              <a:rPr lang="en-SG" dirty="0"/>
              <a:t>Thomas N </a:t>
            </a:r>
            <a:r>
              <a:rPr lang="en-SG" dirty="0" err="1"/>
              <a:t>Kipf</a:t>
            </a:r>
            <a:r>
              <a:rPr lang="en-SG" dirty="0"/>
              <a:t> and Max Welling. Semi-supervised classification with graph convolutional networks. In </a:t>
            </a:r>
            <a:r>
              <a:rPr lang="en-SG" i="1" dirty="0"/>
              <a:t>Proceedings of International Conference for Learning Representations</a:t>
            </a:r>
            <a:r>
              <a:rPr lang="en-SG" dirty="0"/>
              <a:t>, 2016.</a:t>
            </a:r>
          </a:p>
          <a:p>
            <a:r>
              <a:rPr lang="en-SG" dirty="0"/>
              <a:t>[4]: </a:t>
            </a:r>
            <a:r>
              <a:rPr lang="en-SG" dirty="0" err="1"/>
              <a:t>Petar</a:t>
            </a:r>
            <a:r>
              <a:rPr lang="en-SG" dirty="0"/>
              <a:t> </a:t>
            </a:r>
            <a:r>
              <a:rPr lang="en-SG" dirty="0" err="1"/>
              <a:t>Velicˇkovic</a:t>
            </a:r>
            <a:r>
              <a:rPr lang="en-SG" dirty="0"/>
              <a:t> ́, </a:t>
            </a:r>
            <a:r>
              <a:rPr lang="en-SG" dirty="0" err="1"/>
              <a:t>Guillem</a:t>
            </a:r>
            <a:r>
              <a:rPr lang="en-SG" dirty="0"/>
              <a:t> </a:t>
            </a:r>
            <a:r>
              <a:rPr lang="en-SG" dirty="0" err="1"/>
              <a:t>Cucurull</a:t>
            </a:r>
            <a:r>
              <a:rPr lang="en-SG" dirty="0"/>
              <a:t>, </a:t>
            </a:r>
            <a:r>
              <a:rPr lang="en-SG" dirty="0" err="1"/>
              <a:t>Arantxa</a:t>
            </a:r>
            <a:r>
              <a:rPr lang="en-SG" dirty="0"/>
              <a:t> Casanova, Adriana Romero, Pietro </a:t>
            </a:r>
            <a:r>
              <a:rPr lang="en-SG" dirty="0" err="1"/>
              <a:t>Lio</a:t>
            </a:r>
            <a:r>
              <a:rPr lang="en-SG" dirty="0"/>
              <a:t>̀, and </a:t>
            </a:r>
            <a:r>
              <a:rPr lang="en-SG" dirty="0" err="1"/>
              <a:t>Yoshua</a:t>
            </a:r>
            <a:r>
              <a:rPr lang="en-SG" dirty="0"/>
              <a:t> </a:t>
            </a:r>
            <a:r>
              <a:rPr lang="en-SG" dirty="0" err="1"/>
              <a:t>Bengio</a:t>
            </a:r>
            <a:r>
              <a:rPr lang="en-SG" dirty="0"/>
              <a:t>. Graph attention networks. In </a:t>
            </a:r>
            <a:r>
              <a:rPr lang="en-SG" i="1" dirty="0"/>
              <a:t>Proceedings of International Conference on Learning Representations</a:t>
            </a:r>
            <a:r>
              <a:rPr lang="en-SG" dirty="0"/>
              <a:t>, 2018.  </a:t>
            </a:r>
            <a:endParaRPr lang="en-SG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26E00-11C1-CD49-A70E-B1AA4B3CA434}"/>
              </a:ext>
            </a:extLst>
          </p:cNvPr>
          <p:cNvSpPr txBox="1"/>
          <p:nvPr/>
        </p:nvSpPr>
        <p:spPr>
          <a:xfrm>
            <a:off x="5323114" y="5486400"/>
            <a:ext cx="92396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D3289-344B-B642-8CB6-9B27DD3B3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40728" y="750509"/>
            <a:ext cx="2419252" cy="14386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88B317-1BF5-E149-8FCF-D1F571F194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89" y="9755098"/>
            <a:ext cx="420430" cy="4277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B650624-AD76-6941-BF21-80645C253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20" y="10499202"/>
            <a:ext cx="420430" cy="4277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5A06FC1-0232-764F-98AD-E3AE69B170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01" y="11796626"/>
            <a:ext cx="324709" cy="32470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8D487D2-B794-B940-92BE-1E6BA8740E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50" y="12161026"/>
            <a:ext cx="324709" cy="32470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BDEB9CC-F0BE-634B-B31F-BE2C88ECA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50" y="12524856"/>
            <a:ext cx="324709" cy="3247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B762B88-1DDA-5A40-870C-AB2E3B2425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8646" y="15368713"/>
            <a:ext cx="2329348" cy="24825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DB46D2C-DD8C-D845-8E19-A0901DC694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6448" y="18849138"/>
            <a:ext cx="2775188" cy="309956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F2DE6F6-C6B9-8849-801E-DB75C958E8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5487" y="22142269"/>
            <a:ext cx="2890607" cy="31703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C8DC19D-3FB6-6749-B790-BEB6E5F255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7" r="-2264"/>
          <a:stretch/>
        </p:blipFill>
        <p:spPr>
          <a:xfrm>
            <a:off x="1335420" y="16051462"/>
            <a:ext cx="1692531" cy="32515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A9DB63F-1BFD-234D-B480-0FC3B48931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20" y="15382818"/>
            <a:ext cx="3193165" cy="60629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44B3AF-AFC3-9E4B-9E81-EC03A1B0C5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9" y="16844617"/>
            <a:ext cx="1120336" cy="32809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2EDD40D-933D-204E-A5FB-41B687C57B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64" y="17184729"/>
            <a:ext cx="3548251" cy="628336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1D4F579-920E-8C49-8BFD-22159E42436C}"/>
              </a:ext>
            </a:extLst>
          </p:cNvPr>
          <p:cNvGrpSpPr/>
          <p:nvPr/>
        </p:nvGrpSpPr>
        <p:grpSpPr>
          <a:xfrm>
            <a:off x="3764146" y="16012019"/>
            <a:ext cx="1860205" cy="393539"/>
            <a:chOff x="4766636" y="16036275"/>
            <a:chExt cx="1860205" cy="39353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55C8E54-50EF-9146-A427-4304239F3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36" y="16036276"/>
              <a:ext cx="920878" cy="39353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E7A59D2C-C169-F547-831E-96A2EDCBA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517" y="16036275"/>
              <a:ext cx="1005324" cy="393539"/>
            </a:xfrm>
            <a:prstGeom prst="rect">
              <a:avLst/>
            </a:prstGeom>
          </p:spPr>
        </p:pic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A76ACBCA-5DDD-984D-A145-A951D94D28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43" y="19037312"/>
            <a:ext cx="2370799" cy="42589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275676D-2A4E-F04D-827F-8E0CFC6044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64" y="19523362"/>
            <a:ext cx="2441678" cy="73473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583F522-4DFF-D941-AF73-B42AE6DF88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64" y="20269086"/>
            <a:ext cx="2602909" cy="81179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A8E9DFA-B549-B84F-AF1A-C8441D9A9F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8" y="22558341"/>
            <a:ext cx="2079018" cy="37661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2CA59CF-28F9-9949-8D5C-7C29FD1171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20" y="23017361"/>
            <a:ext cx="3403253" cy="956068"/>
          </a:xfrm>
          <a:prstGeom prst="rect">
            <a:avLst/>
          </a:prstGeom>
        </p:spPr>
      </p:pic>
      <p:graphicFrame>
        <p:nvGraphicFramePr>
          <p:cNvPr id="108" name="Chart 107">
            <a:extLst>
              <a:ext uri="{FF2B5EF4-FFF2-40B4-BE49-F238E27FC236}">
                <a16:creationId xmlns:a16="http://schemas.microsoft.com/office/drawing/2014/main" id="{1AC42F5E-3C19-8248-8D0E-D8A8E0CE0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708988"/>
              </p:ext>
            </p:extLst>
          </p:nvPr>
        </p:nvGraphicFramePr>
        <p:xfrm>
          <a:off x="12239883" y="10047066"/>
          <a:ext cx="7920000" cy="30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graphicFrame>
        <p:nvGraphicFramePr>
          <p:cNvPr id="109" name="Chart 108">
            <a:extLst>
              <a:ext uri="{FF2B5EF4-FFF2-40B4-BE49-F238E27FC236}">
                <a16:creationId xmlns:a16="http://schemas.microsoft.com/office/drawing/2014/main" id="{42CBF565-6725-1A4A-AD62-1448E3081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967180"/>
              </p:ext>
            </p:extLst>
          </p:nvPr>
        </p:nvGraphicFramePr>
        <p:xfrm>
          <a:off x="12239883" y="7122840"/>
          <a:ext cx="7920000" cy="30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110" name="Chart 109">
            <a:extLst>
              <a:ext uri="{FF2B5EF4-FFF2-40B4-BE49-F238E27FC236}">
                <a16:creationId xmlns:a16="http://schemas.microsoft.com/office/drawing/2014/main" id="{93D81DB2-86A6-424B-B459-7D1EE0B7C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36967"/>
              </p:ext>
            </p:extLst>
          </p:nvPr>
        </p:nvGraphicFramePr>
        <p:xfrm>
          <a:off x="12239883" y="12936953"/>
          <a:ext cx="7920000" cy="30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111" name="Chart 110">
            <a:extLst>
              <a:ext uri="{FF2B5EF4-FFF2-40B4-BE49-F238E27FC236}">
                <a16:creationId xmlns:a16="http://schemas.microsoft.com/office/drawing/2014/main" id="{5BD88BDB-9BB8-5A4B-893D-4627517E3C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10853"/>
              </p:ext>
            </p:extLst>
          </p:nvPr>
        </p:nvGraphicFramePr>
        <p:xfrm>
          <a:off x="12239882" y="16980150"/>
          <a:ext cx="7919999" cy="1960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B2D60860-0129-AD49-98D4-5A55AEAA7276}"/>
              </a:ext>
            </a:extLst>
          </p:cNvPr>
          <p:cNvSpPr txBox="1"/>
          <p:nvPr/>
        </p:nvSpPr>
        <p:spPr>
          <a:xfrm>
            <a:off x="7698349" y="15382818"/>
            <a:ext cx="2528289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Times New Roman"/>
              </a:rPr>
              <a:t>Aggregates features in a well- defined neighborhood over normalized adjacency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3C39390-F618-2145-9647-10E8153D890D}"/>
              </a:ext>
            </a:extLst>
          </p:cNvPr>
          <p:cNvSpPr txBox="1"/>
          <p:nvPr/>
        </p:nvSpPr>
        <p:spPr>
          <a:xfrm>
            <a:off x="7536399" y="19072380"/>
            <a:ext cx="2528289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Times New Roman"/>
              </a:rPr>
              <a:t>Aggregates features in a soft neighborhood over normalized pair-wise parametrized adjacency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1EAA3B6-1EBD-DA40-8F6F-1768BBF25DF3}"/>
              </a:ext>
            </a:extLst>
          </p:cNvPr>
          <p:cNvSpPr txBox="1"/>
          <p:nvPr/>
        </p:nvSpPr>
        <p:spPr>
          <a:xfrm>
            <a:off x="7791903" y="22211446"/>
            <a:ext cx="2528289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Times New Roman"/>
              </a:rPr>
              <a:t>Aggregates features in a soft neighborhood over normalized pair-wise parametrized adjacency and scales features to their global importance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15F37C0-498F-7241-BAF3-0F277C67E2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25" y="28685065"/>
            <a:ext cx="3287881" cy="85077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65502F9F-CC6B-0646-9A62-EBA982941CA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9" y="22558342"/>
            <a:ext cx="3632223" cy="980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295CD-9EAF-9C4B-A50A-C228EEAD7BA1}"/>
              </a:ext>
            </a:extLst>
          </p:cNvPr>
          <p:cNvSpPr txBox="1"/>
          <p:nvPr/>
        </p:nvSpPr>
        <p:spPr>
          <a:xfrm>
            <a:off x="26243280" y="4251960"/>
            <a:ext cx="92396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 Presentatio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 Presentatio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337</Words>
  <Application>Microsoft Macintosh PowerPoint</Application>
  <PresentationFormat>Custom</PresentationFormat>
  <Paragraphs>120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Cambria</vt:lpstr>
      <vt:lpstr>Cambria Math</vt:lpstr>
      <vt:lpstr>Helvetica</vt:lpstr>
      <vt:lpstr>Times New Roman</vt:lpstr>
      <vt:lpstr>Blank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62</cp:revision>
  <cp:lastPrinted>2019-06-03T20:26:55Z</cp:lastPrinted>
  <dcterms:modified xsi:type="dcterms:W3CDTF">2019-06-04T16:30:41Z</dcterms:modified>
</cp:coreProperties>
</file>